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346" r:id="rId2"/>
    <p:sldId id="256" r:id="rId3"/>
    <p:sldId id="335" r:id="rId4"/>
    <p:sldId id="258" r:id="rId5"/>
    <p:sldId id="259" r:id="rId6"/>
    <p:sldId id="333" r:id="rId7"/>
    <p:sldId id="336" r:id="rId8"/>
    <p:sldId id="337" r:id="rId9"/>
    <p:sldId id="338" r:id="rId10"/>
    <p:sldId id="339" r:id="rId11"/>
    <p:sldId id="351" r:id="rId12"/>
    <p:sldId id="352" r:id="rId13"/>
    <p:sldId id="291" r:id="rId14"/>
    <p:sldId id="340" r:id="rId15"/>
    <p:sldId id="342" r:id="rId16"/>
    <p:sldId id="343" r:id="rId17"/>
    <p:sldId id="344" r:id="rId18"/>
    <p:sldId id="345" r:id="rId19"/>
    <p:sldId id="347" r:id="rId20"/>
    <p:sldId id="348" r:id="rId21"/>
    <p:sldId id="349" r:id="rId22"/>
    <p:sldId id="350" r:id="rId23"/>
    <p:sldId id="353" r:id="rId24"/>
    <p:sldId id="354" r:id="rId25"/>
    <p:sldId id="355" r:id="rId26"/>
    <p:sldId id="356" r:id="rId27"/>
    <p:sldId id="357" r:id="rId28"/>
    <p:sldId id="358" r:id="rId29"/>
    <p:sldId id="359" r:id="rId30"/>
    <p:sldId id="360" r:id="rId31"/>
    <p:sldId id="361" r:id="rId32"/>
    <p:sldId id="363" r:id="rId33"/>
    <p:sldId id="364" r:id="rId34"/>
    <p:sldId id="365" r:id="rId35"/>
    <p:sldId id="302" r:id="rId36"/>
    <p:sldId id="303" r:id="rId37"/>
    <p:sldId id="298" r:id="rId38"/>
    <p:sldId id="304" r:id="rId39"/>
    <p:sldId id="305" r:id="rId40"/>
    <p:sldId id="306" r:id="rId41"/>
    <p:sldId id="308" r:id="rId42"/>
    <p:sldId id="307" r:id="rId43"/>
    <p:sldId id="310" r:id="rId44"/>
    <p:sldId id="332" r:id="rId45"/>
    <p:sldId id="312" r:id="rId46"/>
    <p:sldId id="313" r:id="rId47"/>
    <p:sldId id="314" r:id="rId48"/>
    <p:sldId id="315" r:id="rId49"/>
    <p:sldId id="318" r:id="rId50"/>
    <p:sldId id="316" r:id="rId51"/>
    <p:sldId id="317" r:id="rId52"/>
    <p:sldId id="321" r:id="rId53"/>
    <p:sldId id="320" r:id="rId54"/>
    <p:sldId id="319" r:id="rId55"/>
    <p:sldId id="322" r:id="rId56"/>
    <p:sldId id="323" r:id="rId57"/>
    <p:sldId id="324" r:id="rId58"/>
    <p:sldId id="325" r:id="rId59"/>
    <p:sldId id="326" r:id="rId60"/>
    <p:sldId id="327" r:id="rId61"/>
    <p:sldId id="329" r:id="rId62"/>
    <p:sldId id="330" r:id="rId63"/>
    <p:sldId id="328" r:id="rId64"/>
    <p:sldId id="331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3" autoAdjust="0"/>
    <p:restoredTop sz="89299" autoAdjust="0"/>
  </p:normalViewPr>
  <p:slideViewPr>
    <p:cSldViewPr snapToGrid="0">
      <p:cViewPr>
        <p:scale>
          <a:sx n="66" d="100"/>
          <a:sy n="66" d="100"/>
        </p:scale>
        <p:origin x="888" y="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809181AF-59AC-4688-8F1F-037264CDB6A6}" type="datetimeFigureOut">
              <a:rPr lang="he-IL" smtClean="0"/>
              <a:t>ט'/תמוז/תשע"ח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90DB2683-18BB-4ACB-8CFA-34D5F0A1A45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03580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Everything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B2683-18BB-4ACB-8CFA-34D5F0A1A45F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230813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Now they all have side effects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B2683-18BB-4ACB-8CFA-34D5F0A1A45F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33935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its bad:</a:t>
            </a:r>
          </a:p>
          <a:p>
            <a:r>
              <a:rPr lang="en-US" dirty="0"/>
              <a:t>(1) Tests:</a:t>
            </a:r>
          </a:p>
          <a:p>
            <a:pPr lvl="1"/>
            <a:r>
              <a:rPr lang="en-US" dirty="0"/>
              <a:t>Separate tests</a:t>
            </a:r>
          </a:p>
          <a:p>
            <a:pPr lvl="1"/>
            <a:r>
              <a:rPr lang="en-US" dirty="0"/>
              <a:t>If not - extremely harder and        </a:t>
            </a:r>
            <a:r>
              <a:rPr lang="en-US" i="1" dirty="0"/>
              <a:t>time-consuming!</a:t>
            </a:r>
            <a:endParaRPr lang="en-US" dirty="0"/>
          </a:p>
          <a:p>
            <a:r>
              <a:rPr lang="en-US" dirty="0"/>
              <a:t>(2) Readability</a:t>
            </a:r>
          </a:p>
          <a:p>
            <a:r>
              <a:rPr lang="en-US" dirty="0"/>
              <a:t>(3) Expansion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B2683-18BB-4ACB-8CFA-34D5F0A1A45F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72293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B2683-18BB-4ACB-8CFA-34D5F0A1A45F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281020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Disadvantage:</a:t>
            </a:r>
          </a:p>
          <a:p>
            <a:pPr marL="0" indent="0">
              <a:buNone/>
            </a:pPr>
            <a:r>
              <a:rPr lang="en-US" dirty="0"/>
              <a:t>1. f4 must handle the error or it will have side effects.</a:t>
            </a:r>
          </a:p>
          <a:p>
            <a:pPr marL="0" indent="0">
              <a:buNone/>
            </a:pPr>
            <a:r>
              <a:rPr lang="en-US" dirty="0"/>
              <a:t>* When I have side effects – I can’t control over what will be the outcome of the execution of my functions -&gt; I can’t divide the work -&gt; less concurrency.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B2683-18BB-4ACB-8CFA-34D5F0A1A45F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88997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B2683-18BB-4ACB-8CFA-34D5F0A1A45F}" type="slidenum">
              <a:rPr lang="he-IL" smtClean="0"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766268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B2683-18BB-4ACB-8CFA-34D5F0A1A45F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941295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B2683-18BB-4ACB-8CFA-34D5F0A1A45F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640873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Invoking a method &amp; Asking if it can complete </a:t>
            </a:r>
            <a:r>
              <a:rPr lang="en-US" u="sng" dirty="0"/>
              <a:t>now.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B2683-18BB-4ACB-8CFA-34D5F0A1A45F}" type="slidenum">
              <a:rPr lang="he-IL" smtClean="0"/>
              <a:t>27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913223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Never block my thread. (may start only when my function ended and it doesn’t have to do nothing more - with the same thread).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B2683-18BB-4ACB-8CFA-34D5F0A1A45F}" type="slidenum">
              <a:rPr lang="he-IL" smtClean="0"/>
              <a:t>28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280346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Never block my thread. (may start only when my function ended and it doesn’t have to do nothing more - with the same thread).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B2683-18BB-4ACB-8CFA-34D5F0A1A45F}" type="slidenum">
              <a:rPr lang="he-IL" smtClean="0"/>
              <a:t>29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10343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 back:</a:t>
            </a:r>
          </a:p>
          <a:p>
            <a:pPr lvl="1"/>
            <a:r>
              <a:rPr lang="en-US" dirty="0"/>
              <a:t>Stateless, Immutable, Pure function and Side effects</a:t>
            </a:r>
          </a:p>
          <a:p>
            <a:pPr lvl="1"/>
            <a:r>
              <a:rPr lang="en-US" dirty="0"/>
              <a:t>Functional Interfaces Family</a:t>
            </a:r>
          </a:p>
          <a:p>
            <a:pPr lvl="1"/>
            <a:r>
              <a:rPr lang="en-US" dirty="0"/>
              <a:t>Declarative pipelines</a:t>
            </a:r>
          </a:p>
          <a:p>
            <a:pPr lvl="1"/>
            <a:r>
              <a:rPr lang="en-US" dirty="0"/>
              <a:t>Native solutions for declarative &amp; Async code in Java</a:t>
            </a:r>
          </a:p>
          <a:p>
            <a:r>
              <a:rPr lang="en-US" dirty="0"/>
              <a:t>Reactive Streams - Introduction</a:t>
            </a:r>
          </a:p>
          <a:p>
            <a:r>
              <a:rPr lang="en-US" dirty="0"/>
              <a:t>Project Reactor - Introduction</a:t>
            </a:r>
          </a:p>
          <a:p>
            <a:r>
              <a:rPr lang="en-US" dirty="0"/>
              <a:t>Spring Reactive Web - Introduction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B2683-18BB-4ACB-8CFA-34D5F0A1A45F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80933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Immutable object</a:t>
            </a:r>
          </a:p>
          <a:p>
            <a:r>
              <a:rPr lang="en-US" dirty="0"/>
              <a:t>Stateless method</a:t>
            </a:r>
          </a:p>
          <a:p>
            <a:r>
              <a:rPr lang="en-US" dirty="0"/>
              <a:t>Side effects</a:t>
            </a:r>
          </a:p>
          <a:p>
            <a:r>
              <a:rPr lang="en-US" dirty="0"/>
              <a:t>Pure function</a:t>
            </a:r>
          </a:p>
          <a:p>
            <a:r>
              <a:rPr lang="en-US" dirty="0"/>
              <a:t>Side effects &amp; Pure functions advantages</a:t>
            </a:r>
          </a:p>
          <a:p>
            <a:r>
              <a:rPr lang="en-US" dirty="0"/>
              <a:t>Declarative pipelines</a:t>
            </a:r>
          </a:p>
          <a:p>
            <a:r>
              <a:rPr lang="en-US" dirty="0"/>
              <a:t>Native solutions for declarative &amp; Async code in Java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B2683-18BB-4ACB-8CFA-34D5F0A1A45F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71806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Immutable object</a:t>
            </a:r>
          </a:p>
          <a:p>
            <a:r>
              <a:rPr lang="en-US" dirty="0"/>
              <a:t>Stateless method</a:t>
            </a:r>
          </a:p>
          <a:p>
            <a:r>
              <a:rPr lang="en-US" dirty="0"/>
              <a:t>Side effects</a:t>
            </a:r>
          </a:p>
          <a:p>
            <a:r>
              <a:rPr lang="en-US" dirty="0"/>
              <a:t>Pure function</a:t>
            </a:r>
          </a:p>
          <a:p>
            <a:r>
              <a:rPr lang="en-US" dirty="0"/>
              <a:t>Side effects &amp; Pure functions advantages</a:t>
            </a:r>
          </a:p>
          <a:p>
            <a:r>
              <a:rPr lang="en-US" dirty="0"/>
              <a:t>Declarative pipelines</a:t>
            </a:r>
          </a:p>
          <a:p>
            <a:r>
              <a:rPr lang="en-US" dirty="0"/>
              <a:t>Native solutions for declarative &amp; Async code in Java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B2683-18BB-4ACB-8CFA-34D5F0A1A45F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89431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Immutable object</a:t>
            </a:r>
          </a:p>
          <a:p>
            <a:r>
              <a:rPr lang="en-US" dirty="0"/>
              <a:t>Stateless method</a:t>
            </a:r>
          </a:p>
          <a:p>
            <a:r>
              <a:rPr lang="en-US" dirty="0"/>
              <a:t>Side effects</a:t>
            </a:r>
          </a:p>
          <a:p>
            <a:r>
              <a:rPr lang="en-US" dirty="0"/>
              <a:t>Pure function</a:t>
            </a:r>
          </a:p>
          <a:p>
            <a:r>
              <a:rPr lang="en-US" dirty="0"/>
              <a:t>Side effects &amp; Pure functions advantages</a:t>
            </a:r>
          </a:p>
          <a:p>
            <a:r>
              <a:rPr lang="en-US" dirty="0"/>
              <a:t>Declarative pipelines</a:t>
            </a:r>
          </a:p>
          <a:p>
            <a:r>
              <a:rPr lang="en-US" dirty="0"/>
              <a:t>Native solutions for declarative &amp; Async code in Java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B2683-18BB-4ACB-8CFA-34D5F0A1A45F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50283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Immutable object</a:t>
            </a:r>
          </a:p>
          <a:p>
            <a:r>
              <a:rPr lang="en-US" dirty="0"/>
              <a:t>Stateless method</a:t>
            </a:r>
          </a:p>
          <a:p>
            <a:r>
              <a:rPr lang="en-US" dirty="0"/>
              <a:t>Side effects</a:t>
            </a:r>
          </a:p>
          <a:p>
            <a:r>
              <a:rPr lang="en-US" dirty="0"/>
              <a:t>Pure function</a:t>
            </a:r>
          </a:p>
          <a:p>
            <a:r>
              <a:rPr lang="en-US" dirty="0"/>
              <a:t>Side effects &amp; Pure functions advantages</a:t>
            </a:r>
          </a:p>
          <a:p>
            <a:r>
              <a:rPr lang="en-US" dirty="0"/>
              <a:t>Declarative pipelines</a:t>
            </a:r>
          </a:p>
          <a:p>
            <a:r>
              <a:rPr lang="en-US" dirty="0"/>
              <a:t>Native solutions for declarative &amp; Async code in Java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B2683-18BB-4ACB-8CFA-34D5F0A1A45F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60123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Immutable object</a:t>
            </a:r>
          </a:p>
          <a:p>
            <a:r>
              <a:rPr lang="en-US" dirty="0"/>
              <a:t>Stateless method</a:t>
            </a:r>
          </a:p>
          <a:p>
            <a:r>
              <a:rPr lang="en-US" dirty="0"/>
              <a:t>Side effects</a:t>
            </a:r>
          </a:p>
          <a:p>
            <a:r>
              <a:rPr lang="en-US" dirty="0"/>
              <a:t>Pure function</a:t>
            </a:r>
          </a:p>
          <a:p>
            <a:r>
              <a:rPr lang="en-US" dirty="0"/>
              <a:t>Side effects &amp; Pure functions advantages</a:t>
            </a:r>
          </a:p>
          <a:p>
            <a:r>
              <a:rPr lang="en-US" dirty="0"/>
              <a:t>Declarative pipelines</a:t>
            </a:r>
          </a:p>
          <a:p>
            <a:r>
              <a:rPr lang="en-US" dirty="0"/>
              <a:t>Native solutions for declarative &amp; Async code in Java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B2683-18BB-4ACB-8CFA-34D5F0A1A45F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13346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Now they all have side effects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B2683-18BB-4ACB-8CFA-34D5F0A1A45F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72989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Now they all have side effects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B2683-18BB-4ACB-8CFA-34D5F0A1A45F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4436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ED08-713E-4706-922A-D614DD4A0763}" type="datetimeFigureOut">
              <a:rPr lang="en-US" smtClean="0"/>
              <a:t>6/22/2018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63A65-3A79-4471-9103-DB8FA4B1D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215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ED08-713E-4706-922A-D614DD4A0763}" type="datetimeFigureOut">
              <a:rPr lang="en-US" smtClean="0"/>
              <a:t>6/22/2018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63A65-3A79-4471-9103-DB8FA4B1D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618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ED08-713E-4706-922A-D614DD4A0763}" type="datetimeFigureOut">
              <a:rPr lang="en-US" smtClean="0"/>
              <a:t>6/22/2018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63A65-3A79-4471-9103-DB8FA4B1D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532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ED08-713E-4706-922A-D614DD4A0763}" type="datetimeFigureOut">
              <a:rPr lang="en-US" smtClean="0"/>
              <a:t>6/22/2018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63A65-3A79-4471-9103-DB8FA4B1D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15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ED08-713E-4706-922A-D614DD4A0763}" type="datetimeFigureOut">
              <a:rPr lang="en-US" smtClean="0"/>
              <a:t>6/22/2018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63A65-3A79-4471-9103-DB8FA4B1D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468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ED08-713E-4706-922A-D614DD4A0763}" type="datetimeFigureOut">
              <a:rPr lang="en-US" smtClean="0"/>
              <a:t>6/22/2018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63A65-3A79-4471-9103-DB8FA4B1D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385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ED08-713E-4706-922A-D614DD4A0763}" type="datetimeFigureOut">
              <a:rPr lang="en-US" smtClean="0"/>
              <a:t>6/22/2018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63A65-3A79-4471-9103-DB8FA4B1D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126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ED08-713E-4706-922A-D614DD4A0763}" type="datetimeFigureOut">
              <a:rPr lang="en-US" smtClean="0"/>
              <a:t>6/22/2018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63A65-3A79-4471-9103-DB8FA4B1D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20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ED08-713E-4706-922A-D614DD4A0763}" type="datetimeFigureOut">
              <a:rPr lang="en-US" smtClean="0"/>
              <a:t>6/22/2018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63A65-3A79-4471-9103-DB8FA4B1D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195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ED08-713E-4706-922A-D614DD4A0763}" type="datetimeFigureOut">
              <a:rPr lang="en-US" smtClean="0"/>
              <a:t>6/22/2018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63A65-3A79-4471-9103-DB8FA4B1D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09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ED08-713E-4706-922A-D614DD4A0763}" type="datetimeFigureOut">
              <a:rPr lang="en-US" smtClean="0"/>
              <a:t>6/22/2018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63A65-3A79-4471-9103-DB8FA4B1D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403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2ED08-713E-4706-922A-D614DD4A0763}" type="datetimeFigureOut">
              <a:rPr lang="en-US" smtClean="0"/>
              <a:t>6/22/2018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63A65-3A79-4471-9103-DB8FA4B1D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941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rxmarbles.com/#repeat" TargetMode="External"/><Relationship Id="rId2" Type="http://schemas.openxmlformats.org/officeDocument/2006/relationships/hyperlink" Target="http://rxmarbles.com/#buff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xmarbles.com/#distinctUntilChange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active-streams/reactive-streams-jvm/blob/v1.0.2/README.md" TargetMode="External"/><Relationship Id="rId2" Type="http://schemas.openxmlformats.org/officeDocument/2006/relationships/hyperlink" Target="http://www.reactive-stream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eactivex.io/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B76C8-8BFD-4BF2-AD8F-4B6B5B72E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800350"/>
            <a:ext cx="12192000" cy="1514581"/>
          </a:xfrm>
        </p:spPr>
        <p:txBody>
          <a:bodyPr>
            <a:normAutofit/>
          </a:bodyPr>
          <a:lstStyle/>
          <a:p>
            <a:r>
              <a:rPr lang="en-US" sz="4700" dirty="0">
                <a:solidFill>
                  <a:schemeClr val="bg1"/>
                </a:solidFill>
              </a:rPr>
              <a:t>side effects takes away the ability to completely control the outcome of the execution</a:t>
            </a:r>
            <a:endParaRPr lang="he-IL" sz="4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833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E207CB-1BE8-468C-A6F5-594F5592C546}"/>
              </a:ext>
            </a:extLst>
          </p:cNvPr>
          <p:cNvSpPr txBox="1"/>
          <p:nvPr/>
        </p:nvSpPr>
        <p:spPr>
          <a:xfrm>
            <a:off x="4085785" y="971550"/>
            <a:ext cx="4524815" cy="4944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Function&lt;T,U&gt;</a:t>
            </a:r>
          </a:p>
          <a:p>
            <a:pPr>
              <a:lnSpc>
                <a:spcPct val="150000"/>
              </a:lnSpc>
            </a:pP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Supplier&lt;T&gt;</a:t>
            </a:r>
          </a:p>
          <a:p>
            <a:pPr>
              <a:lnSpc>
                <a:spcPct val="150000"/>
              </a:lnSpc>
            </a:pP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Predicate&lt;T&gt;</a:t>
            </a:r>
          </a:p>
          <a:p>
            <a:pPr>
              <a:lnSpc>
                <a:spcPct val="150000"/>
              </a:lnSpc>
            </a:pPr>
            <a:r>
              <a:rPr lang="en-US" sz="5400" dirty="0">
                <a:solidFill>
                  <a:schemeClr val="bg1"/>
                </a:solidFill>
              </a:rPr>
              <a:t>Consumer&lt;T&gt;</a:t>
            </a:r>
            <a:endParaRPr lang="he-IL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124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80F28-1D6C-47EF-AC81-B47C2C50F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0" y="857250"/>
            <a:ext cx="7410450" cy="48958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dirty="0">
                <a:solidFill>
                  <a:schemeClr val="bg1"/>
                </a:solidFill>
              </a:rPr>
              <a:t>Integer</a:t>
            </a:r>
            <a:r>
              <a:rPr lang="en-US" sz="6600" dirty="0">
                <a:solidFill>
                  <a:schemeClr val="bg1"/>
                </a:solidFill>
              </a:rPr>
              <a:t> f1: … f2() …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4400" dirty="0">
                <a:solidFill>
                  <a:schemeClr val="bg1"/>
                </a:solidFill>
              </a:rPr>
              <a:t>String  </a:t>
            </a:r>
            <a:r>
              <a:rPr lang="en-US" sz="6600" dirty="0">
                <a:solidFill>
                  <a:schemeClr val="bg1"/>
                </a:solidFill>
              </a:rPr>
              <a:t> f2: … f3() …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4400" dirty="0">
                <a:solidFill>
                  <a:schemeClr val="bg1"/>
                </a:solidFill>
              </a:rPr>
              <a:t>Char    </a:t>
            </a:r>
            <a:r>
              <a:rPr lang="en-US" sz="6600" dirty="0">
                <a:solidFill>
                  <a:schemeClr val="bg1"/>
                </a:solidFill>
              </a:rPr>
              <a:t> f3: … throws …</a:t>
            </a:r>
          </a:p>
          <a:p>
            <a:pPr marL="0" indent="0">
              <a:lnSpc>
                <a:spcPct val="150000"/>
              </a:lnSpc>
              <a:buNone/>
            </a:pP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691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80F28-1D6C-47EF-AC81-B47C2C50F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0" y="857250"/>
            <a:ext cx="7410450" cy="48958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Integer</a:t>
            </a:r>
            <a:r>
              <a:rPr lang="en-US" sz="6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6600" dirty="0">
                <a:solidFill>
                  <a:schemeClr val="bg1"/>
                </a:solidFill>
              </a:rPr>
              <a:t>f1</a:t>
            </a:r>
            <a:r>
              <a:rPr lang="en-US" sz="6600" dirty="0">
                <a:solidFill>
                  <a:schemeClr val="bg1">
                    <a:lumMod val="65000"/>
                  </a:schemeClr>
                </a:solidFill>
              </a:rPr>
              <a:t>: … </a:t>
            </a:r>
            <a:r>
              <a:rPr lang="en-US" sz="6600" dirty="0">
                <a:solidFill>
                  <a:schemeClr val="bg1"/>
                </a:solidFill>
              </a:rPr>
              <a:t>f2() </a:t>
            </a:r>
            <a:r>
              <a:rPr lang="en-US" sz="6600" dirty="0">
                <a:solidFill>
                  <a:schemeClr val="bg1">
                    <a:lumMod val="65000"/>
                  </a:schemeClr>
                </a:solidFill>
              </a:rPr>
              <a:t>…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String  </a:t>
            </a:r>
            <a:r>
              <a:rPr lang="en-US" sz="6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6600" dirty="0">
                <a:solidFill>
                  <a:schemeClr val="bg1"/>
                </a:solidFill>
              </a:rPr>
              <a:t>f2</a:t>
            </a:r>
            <a:r>
              <a:rPr lang="en-US" sz="6600" dirty="0">
                <a:solidFill>
                  <a:schemeClr val="bg1">
                    <a:lumMod val="65000"/>
                  </a:schemeClr>
                </a:solidFill>
              </a:rPr>
              <a:t>: … </a:t>
            </a:r>
            <a:r>
              <a:rPr lang="en-US" sz="6600" dirty="0">
                <a:solidFill>
                  <a:schemeClr val="bg1"/>
                </a:solidFill>
              </a:rPr>
              <a:t>f3() </a:t>
            </a:r>
            <a:r>
              <a:rPr lang="en-US" sz="6600" dirty="0">
                <a:solidFill>
                  <a:schemeClr val="bg1">
                    <a:lumMod val="65000"/>
                  </a:schemeClr>
                </a:solidFill>
              </a:rPr>
              <a:t>…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Char    </a:t>
            </a:r>
            <a:r>
              <a:rPr lang="en-US" sz="6600" dirty="0">
                <a:solidFill>
                  <a:schemeClr val="bg1">
                    <a:lumMod val="65000"/>
                  </a:schemeClr>
                </a:solidFill>
              </a:rPr>
              <a:t> f3: … throws …</a:t>
            </a:r>
          </a:p>
          <a:p>
            <a:pPr marL="0" indent="0">
              <a:lnSpc>
                <a:spcPct val="150000"/>
              </a:lnSpc>
              <a:buNone/>
            </a:pPr>
            <a:endParaRPr lang="en-US" sz="6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517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0C02484-234B-46C8-81EE-1D413E2CB2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4423923" cy="961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1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80F28-1D6C-47EF-AC81-B47C2C50F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50" y="590550"/>
            <a:ext cx="17564084" cy="68580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dirty="0">
                <a:solidFill>
                  <a:schemeClr val="bg1"/>
                </a:solidFill>
              </a:rPr>
              <a:t>Integer</a:t>
            </a:r>
            <a:r>
              <a:rPr lang="en-US" sz="6600" dirty="0">
                <a:solidFill>
                  <a:schemeClr val="bg1"/>
                </a:solidFill>
              </a:rPr>
              <a:t> f1 </a:t>
            </a:r>
            <a:r>
              <a:rPr lang="en-US" sz="4400" dirty="0">
                <a:solidFill>
                  <a:schemeClr val="bg1"/>
                </a:solidFill>
              </a:rPr>
              <a:t>(throws Exception)</a:t>
            </a:r>
            <a:r>
              <a:rPr lang="en-US" sz="6600" dirty="0">
                <a:solidFill>
                  <a:schemeClr val="bg1"/>
                </a:solidFill>
              </a:rPr>
              <a:t>: … f2() …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4400" dirty="0">
                <a:solidFill>
                  <a:schemeClr val="bg1"/>
                </a:solidFill>
              </a:rPr>
              <a:t>String  </a:t>
            </a:r>
            <a:r>
              <a:rPr lang="en-US" sz="6600" dirty="0">
                <a:solidFill>
                  <a:schemeClr val="bg1"/>
                </a:solidFill>
              </a:rPr>
              <a:t> f2 </a:t>
            </a:r>
            <a:r>
              <a:rPr lang="en-US" sz="4400" dirty="0">
                <a:solidFill>
                  <a:schemeClr val="bg1"/>
                </a:solidFill>
              </a:rPr>
              <a:t>(throws Exception)</a:t>
            </a:r>
            <a:r>
              <a:rPr lang="en-US" sz="6600" dirty="0">
                <a:solidFill>
                  <a:schemeClr val="bg1"/>
                </a:solidFill>
              </a:rPr>
              <a:t>: … f3() …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4400" dirty="0">
                <a:solidFill>
                  <a:schemeClr val="bg1"/>
                </a:solidFill>
              </a:rPr>
              <a:t>Char    </a:t>
            </a:r>
            <a:r>
              <a:rPr lang="en-US" sz="6600" dirty="0">
                <a:solidFill>
                  <a:schemeClr val="bg1"/>
                </a:solidFill>
              </a:rPr>
              <a:t> f3 </a:t>
            </a:r>
            <a:r>
              <a:rPr lang="en-US" sz="4400" dirty="0">
                <a:solidFill>
                  <a:schemeClr val="bg1"/>
                </a:solidFill>
              </a:rPr>
              <a:t>(throws Exception)</a:t>
            </a:r>
            <a:r>
              <a:rPr lang="en-US" sz="6600" dirty="0">
                <a:solidFill>
                  <a:schemeClr val="bg1"/>
                </a:solidFill>
              </a:rPr>
              <a:t>: … throws …</a:t>
            </a:r>
          </a:p>
          <a:p>
            <a:pPr marL="0" indent="0">
              <a:lnSpc>
                <a:spcPct val="150000"/>
              </a:lnSpc>
              <a:buNone/>
            </a:pP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718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80F28-1D6C-47EF-AC81-B47C2C50F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50" y="590550"/>
            <a:ext cx="17564084" cy="68580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Integer</a:t>
            </a:r>
            <a:r>
              <a:rPr lang="en-US" sz="6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6600" dirty="0">
                <a:solidFill>
                  <a:schemeClr val="bg1"/>
                </a:solidFill>
              </a:rPr>
              <a:t>f1</a:t>
            </a:r>
            <a:r>
              <a:rPr lang="en-US" sz="6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4400" dirty="0">
                <a:solidFill>
                  <a:schemeClr val="bg1"/>
                </a:solidFill>
              </a:rPr>
              <a:t>(throws Exception)</a:t>
            </a:r>
            <a:r>
              <a:rPr lang="en-US" sz="6600" dirty="0">
                <a:solidFill>
                  <a:schemeClr val="bg1">
                    <a:lumMod val="65000"/>
                  </a:schemeClr>
                </a:solidFill>
              </a:rPr>
              <a:t>: … f2() …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String  </a:t>
            </a:r>
            <a:r>
              <a:rPr lang="en-US" sz="6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6600" dirty="0">
                <a:solidFill>
                  <a:schemeClr val="bg1"/>
                </a:solidFill>
              </a:rPr>
              <a:t>f2</a:t>
            </a:r>
            <a:r>
              <a:rPr lang="en-US" sz="6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4400" dirty="0">
                <a:solidFill>
                  <a:schemeClr val="bg1"/>
                </a:solidFill>
              </a:rPr>
              <a:t>(throws Exception)</a:t>
            </a:r>
            <a:r>
              <a:rPr lang="en-US" sz="6600" dirty="0">
                <a:solidFill>
                  <a:schemeClr val="bg1">
                    <a:lumMod val="65000"/>
                  </a:schemeClr>
                </a:solidFill>
              </a:rPr>
              <a:t>: … f3() …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Char    </a:t>
            </a:r>
            <a:r>
              <a:rPr lang="en-US" sz="6600" dirty="0">
                <a:solidFill>
                  <a:schemeClr val="bg1">
                    <a:lumMod val="65000"/>
                  </a:schemeClr>
                </a:solidFill>
              </a:rPr>
              <a:t> f3 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(throws Exception)</a:t>
            </a:r>
            <a:r>
              <a:rPr lang="en-US" sz="6600" dirty="0">
                <a:solidFill>
                  <a:schemeClr val="bg1">
                    <a:lumMod val="65000"/>
                  </a:schemeClr>
                </a:solidFill>
              </a:rPr>
              <a:t>: … </a:t>
            </a:r>
            <a:r>
              <a:rPr lang="en-US" sz="6600" dirty="0">
                <a:solidFill>
                  <a:schemeClr val="bg1"/>
                </a:solidFill>
              </a:rPr>
              <a:t>throws</a:t>
            </a:r>
            <a:r>
              <a:rPr lang="en-US" sz="6600" dirty="0">
                <a:solidFill>
                  <a:schemeClr val="bg1">
                    <a:lumMod val="65000"/>
                  </a:schemeClr>
                </a:solidFill>
              </a:rPr>
              <a:t> …</a:t>
            </a:r>
          </a:p>
          <a:p>
            <a:pPr marL="0" indent="0">
              <a:lnSpc>
                <a:spcPct val="150000"/>
              </a:lnSpc>
              <a:buNone/>
            </a:pPr>
            <a:endParaRPr lang="en-US" sz="6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737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F6B8F3-29B7-4468-A1DF-2F3677588908}"/>
              </a:ext>
            </a:extLst>
          </p:cNvPr>
          <p:cNvSpPr/>
          <p:nvPr/>
        </p:nvSpPr>
        <p:spPr>
          <a:xfrm>
            <a:off x="2237784" y="2301270"/>
            <a:ext cx="7640232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3800" dirty="0">
                <a:solidFill>
                  <a:schemeClr val="bg1"/>
                </a:solidFill>
              </a:rPr>
              <a:t>Solutions?</a:t>
            </a:r>
            <a:endParaRPr lang="he-IL" sz="13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026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80F28-1D6C-47EF-AC81-B47C2C50F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50" y="590550"/>
            <a:ext cx="11715750" cy="4838700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6600" dirty="0">
                <a:solidFill>
                  <a:schemeClr val="bg1"/>
                </a:solidFill>
              </a:rPr>
              <a:t>pipeline: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6600" dirty="0">
                <a:solidFill>
                  <a:schemeClr val="bg1"/>
                </a:solidFill>
              </a:rPr>
              <a:t>	</a:t>
            </a:r>
            <a:r>
              <a:rPr lang="en-US" sz="4400" dirty="0">
                <a:solidFill>
                  <a:schemeClr val="bg1"/>
                </a:solidFill>
              </a:rPr>
              <a:t>char c = </a:t>
            </a:r>
            <a:r>
              <a:rPr lang="en-US" sz="6600" dirty="0">
                <a:solidFill>
                  <a:schemeClr val="bg1"/>
                </a:solidFill>
              </a:rPr>
              <a:t>f3()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6600" dirty="0">
                <a:solidFill>
                  <a:schemeClr val="bg1"/>
                </a:solidFill>
              </a:rPr>
              <a:t>	</a:t>
            </a:r>
            <a:r>
              <a:rPr lang="en-US" sz="4400" dirty="0">
                <a:solidFill>
                  <a:schemeClr val="bg1"/>
                </a:solidFill>
              </a:rPr>
              <a:t>String str = </a:t>
            </a:r>
            <a:r>
              <a:rPr lang="en-US" sz="6600" dirty="0">
                <a:solidFill>
                  <a:schemeClr val="bg1"/>
                </a:solidFill>
              </a:rPr>
              <a:t>f2()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6600" dirty="0">
                <a:solidFill>
                  <a:schemeClr val="bg1"/>
                </a:solidFill>
              </a:rPr>
              <a:t>	</a:t>
            </a:r>
            <a:r>
              <a:rPr lang="en-US" sz="5200" dirty="0">
                <a:solidFill>
                  <a:schemeClr val="bg1"/>
                </a:solidFill>
              </a:rPr>
              <a:t>try: </a:t>
            </a:r>
            <a:r>
              <a:rPr lang="en-US" sz="4400" dirty="0">
                <a:solidFill>
                  <a:schemeClr val="bg1"/>
                </a:solidFill>
              </a:rPr>
              <a:t>Integer num = </a:t>
            </a:r>
            <a:r>
              <a:rPr lang="en-US" sz="6600" dirty="0">
                <a:solidFill>
                  <a:schemeClr val="bg1"/>
                </a:solidFill>
              </a:rPr>
              <a:t>f1()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6600" dirty="0">
                <a:solidFill>
                  <a:schemeClr val="bg1"/>
                </a:solidFill>
              </a:rPr>
              <a:t>	</a:t>
            </a:r>
            <a:r>
              <a:rPr lang="en-US" sz="5200" dirty="0">
                <a:solidFill>
                  <a:schemeClr val="bg1"/>
                </a:solidFill>
              </a:rPr>
              <a:t>Catch: </a:t>
            </a:r>
            <a:r>
              <a:rPr lang="en-US" sz="4400" dirty="0">
                <a:solidFill>
                  <a:schemeClr val="bg1"/>
                </a:solidFill>
              </a:rPr>
              <a:t>do something else…</a:t>
            </a:r>
            <a:endParaRPr lang="en-US" sz="4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6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578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80F28-1D6C-47EF-AC81-B47C2C50F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50" y="590550"/>
            <a:ext cx="11715750" cy="4838700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6600" dirty="0">
                <a:solidFill>
                  <a:schemeClr val="bg1"/>
                </a:solidFill>
              </a:rPr>
              <a:t>pipeline: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6600" dirty="0">
                <a:solidFill>
                  <a:schemeClr val="bg1"/>
                </a:solidFill>
              </a:rPr>
              <a:t>	</a:t>
            </a: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char c = 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</a:rPr>
              <a:t>f3()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6600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String str = 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</a:rPr>
              <a:t>f2()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6600" dirty="0">
                <a:solidFill>
                  <a:schemeClr val="bg1"/>
                </a:solidFill>
              </a:rPr>
              <a:t>	</a:t>
            </a:r>
            <a:r>
              <a:rPr lang="en-US" sz="5200" dirty="0">
                <a:solidFill>
                  <a:schemeClr val="bg1"/>
                </a:solidFill>
              </a:rPr>
              <a:t>try: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Integer num = </a:t>
            </a:r>
            <a:r>
              <a:rPr lang="en-US" sz="6600" dirty="0">
                <a:solidFill>
                  <a:schemeClr val="bg1"/>
                </a:solidFill>
              </a:rPr>
              <a:t>f1()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6600" dirty="0">
                <a:solidFill>
                  <a:schemeClr val="bg1"/>
                </a:solidFill>
              </a:rPr>
              <a:t>	</a:t>
            </a:r>
            <a:r>
              <a:rPr lang="en-US" sz="5200" dirty="0">
                <a:solidFill>
                  <a:schemeClr val="bg1"/>
                </a:solidFill>
              </a:rPr>
              <a:t>Catch: </a:t>
            </a:r>
            <a:r>
              <a:rPr lang="en-US" sz="4400" dirty="0">
                <a:solidFill>
                  <a:schemeClr val="bg1"/>
                </a:solidFill>
              </a:rPr>
              <a:t>do something else…</a:t>
            </a:r>
            <a:endParaRPr lang="en-US" sz="4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6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111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80F28-1D6C-47EF-AC81-B47C2C50F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50" y="590550"/>
            <a:ext cx="11715750" cy="483870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6600" dirty="0">
                <a:solidFill>
                  <a:schemeClr val="bg1"/>
                </a:solidFill>
              </a:rPr>
              <a:t>pipeline: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6600" dirty="0">
                <a:solidFill>
                  <a:schemeClr val="bg1"/>
                </a:solidFill>
              </a:rPr>
              <a:t>	</a:t>
            </a:r>
            <a:r>
              <a:rPr lang="en-US" sz="3600" dirty="0">
                <a:solidFill>
                  <a:schemeClr val="bg1"/>
                </a:solidFill>
              </a:rPr>
              <a:t>Stream.of(</a:t>
            </a:r>
            <a:r>
              <a:rPr lang="en-US" sz="4400" dirty="0">
                <a:solidFill>
                  <a:schemeClr val="bg1"/>
                </a:solidFill>
              </a:rPr>
              <a:t>f1,f2,f3</a:t>
            </a:r>
            <a:r>
              <a:rPr lang="en-US" sz="3600" dirty="0">
                <a:solidFill>
                  <a:schemeClr val="bg1"/>
                </a:solidFill>
              </a:rPr>
              <a:t>)</a:t>
            </a:r>
            <a:endParaRPr lang="en-US" sz="44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4400" dirty="0">
                <a:solidFill>
                  <a:schemeClr val="bg1"/>
                </a:solidFill>
              </a:rPr>
              <a:t>		</a:t>
            </a:r>
            <a:r>
              <a:rPr lang="en-US" sz="3600" dirty="0">
                <a:solidFill>
                  <a:schemeClr val="bg1"/>
                </a:solidFill>
              </a:rPr>
              <a:t>.forEach(</a:t>
            </a:r>
            <a:r>
              <a:rPr lang="en-US" sz="4400" dirty="0">
                <a:solidFill>
                  <a:schemeClr val="bg1"/>
                </a:solidFill>
              </a:rPr>
              <a:t>function-&gt; function.run()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391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ixabay.com/get/ec3cb20c29f71c3e95534603e5484f95fe76e7d710b7194496f7c1/children-593313.jpg">
            <a:extLst>
              <a:ext uri="{FF2B5EF4-FFF2-40B4-BE49-F238E27FC236}">
                <a16:creationId xmlns:a16="http://schemas.microsoft.com/office/drawing/2014/main" id="{3F58DBDB-5A60-4F15-8525-535743A7F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9081" y="-807720"/>
            <a:ext cx="12942693" cy="862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265" y="3235459"/>
            <a:ext cx="12192000" cy="3272088"/>
          </a:xfrm>
        </p:spPr>
        <p:txBody>
          <a:bodyPr>
            <a:noAutofit/>
          </a:bodyPr>
          <a:lstStyle/>
          <a:p>
            <a:r>
              <a:rPr lang="en-US" sz="12000" b="1" dirty="0">
                <a:solidFill>
                  <a:schemeClr val="bg1"/>
                </a:solidFill>
              </a:rPr>
              <a:t>Reactive Streams Specification</a:t>
            </a:r>
          </a:p>
        </p:txBody>
      </p:sp>
    </p:spTree>
    <p:extLst>
      <p:ext uri="{BB962C8B-B14F-4D97-AF65-F5344CB8AC3E}">
        <p14:creationId xmlns:p14="http://schemas.microsoft.com/office/powerpoint/2010/main" val="3828707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80F28-1D6C-47EF-AC81-B47C2C50F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50" y="590550"/>
            <a:ext cx="11715750" cy="483870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6600" dirty="0">
                <a:solidFill>
                  <a:schemeClr val="bg1"/>
                </a:solidFill>
              </a:rPr>
              <a:t>pipeline: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6600" dirty="0">
                <a:solidFill>
                  <a:schemeClr val="bg1"/>
                </a:solidFill>
              </a:rPr>
              <a:t>	</a:t>
            </a:r>
            <a:r>
              <a:rPr lang="en-US" sz="4000" dirty="0">
                <a:solidFill>
                  <a:schemeClr val="bg1"/>
                </a:solidFill>
              </a:rPr>
              <a:t>Optional.of(</a:t>
            </a:r>
            <a:r>
              <a:rPr lang="en-US" sz="4800" dirty="0">
                <a:solidFill>
                  <a:schemeClr val="bg1"/>
                </a:solidFill>
              </a:rPr>
              <a:t>f3.run()</a:t>
            </a:r>
            <a:r>
              <a:rPr lang="en-US" sz="4000" dirty="0">
                <a:solidFill>
                  <a:schemeClr val="bg1"/>
                </a:solidFill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4000" dirty="0">
                <a:solidFill>
                  <a:schemeClr val="bg1"/>
                </a:solidFill>
              </a:rPr>
              <a:t>		.map(</a:t>
            </a:r>
            <a:r>
              <a:rPr lang="en-US" sz="4800" dirty="0">
                <a:solidFill>
                  <a:schemeClr val="bg1"/>
                </a:solidFill>
              </a:rPr>
              <a:t>result_f3 -&gt; f2.run(result_f3)</a:t>
            </a:r>
            <a:r>
              <a:rPr lang="en-US" sz="4000" dirty="0">
                <a:solidFill>
                  <a:schemeClr val="bg1"/>
                </a:solidFill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4000" dirty="0">
                <a:solidFill>
                  <a:schemeClr val="bg1"/>
                </a:solidFill>
              </a:rPr>
              <a:t>		.ifPresent(</a:t>
            </a:r>
            <a:r>
              <a:rPr lang="en-US" sz="4800" dirty="0">
                <a:solidFill>
                  <a:schemeClr val="bg1"/>
                </a:solidFill>
              </a:rPr>
              <a:t>result_f2 -&gt; f1.run(result_f2)</a:t>
            </a:r>
            <a:r>
              <a:rPr lang="en-US" sz="40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96616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80F28-1D6C-47EF-AC81-B47C2C50F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50" y="590550"/>
            <a:ext cx="11715750" cy="483870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6600" dirty="0">
                <a:solidFill>
                  <a:schemeClr val="bg1"/>
                </a:solidFill>
              </a:rPr>
              <a:t>pipeline: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6600" dirty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Optional.of(</a:t>
            </a:r>
            <a:r>
              <a:rPr lang="en-US" sz="4800" dirty="0">
                <a:solidFill>
                  <a:schemeClr val="bg1"/>
                </a:solidFill>
              </a:rPr>
              <a:t>f3.run()</a:t>
            </a:r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		.map(</a:t>
            </a:r>
            <a:r>
              <a:rPr lang="en-US" sz="4800" dirty="0">
                <a:solidFill>
                  <a:schemeClr val="bg1">
                    <a:lumMod val="65000"/>
                  </a:schemeClr>
                </a:solidFill>
              </a:rPr>
              <a:t>result_f3 -&gt; </a:t>
            </a:r>
            <a:r>
              <a:rPr lang="en-US" sz="4800" dirty="0">
                <a:solidFill>
                  <a:schemeClr val="bg1"/>
                </a:solidFill>
              </a:rPr>
              <a:t>f2.run(result_f3)</a:t>
            </a:r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		.ifPresent(</a:t>
            </a:r>
            <a:r>
              <a:rPr lang="en-US" sz="4800" dirty="0">
                <a:solidFill>
                  <a:schemeClr val="bg1">
                    <a:lumMod val="65000"/>
                  </a:schemeClr>
                </a:solidFill>
              </a:rPr>
              <a:t>result_f2 -&gt; </a:t>
            </a:r>
            <a:r>
              <a:rPr lang="en-US" sz="4800" dirty="0">
                <a:solidFill>
                  <a:schemeClr val="bg1"/>
                </a:solidFill>
              </a:rPr>
              <a:t>f1.run(result_f2)</a:t>
            </a:r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56509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×ª××¦××ª ×ª××× × ×¢×××¨ âªexception memeâ¬â">
            <a:extLst>
              <a:ext uri="{FF2B5EF4-FFF2-40B4-BE49-F238E27FC236}">
                <a16:creationId xmlns:a16="http://schemas.microsoft.com/office/drawing/2014/main" id="{A82A1AEC-E299-4679-9C81-95DB06CD8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099" y="0"/>
            <a:ext cx="859398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761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F6B8F3-29B7-4468-A1DF-2F3677588908}"/>
              </a:ext>
            </a:extLst>
          </p:cNvPr>
          <p:cNvSpPr/>
          <p:nvPr/>
        </p:nvSpPr>
        <p:spPr>
          <a:xfrm>
            <a:off x="444975" y="1653570"/>
            <a:ext cx="11111568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FAIL!</a:t>
            </a:r>
          </a:p>
          <a:p>
            <a:pPr algn="ctr"/>
            <a:r>
              <a:rPr lang="en-US" sz="8000" dirty="0">
                <a:solidFill>
                  <a:schemeClr val="bg1"/>
                </a:solidFill>
              </a:rPr>
              <a:t>Checked exceptions needs</a:t>
            </a:r>
          </a:p>
          <a:p>
            <a:pPr algn="ctr"/>
            <a:r>
              <a:rPr lang="en-US" sz="8000" dirty="0">
                <a:solidFill>
                  <a:schemeClr val="bg1"/>
                </a:solidFill>
              </a:rPr>
              <a:t> special attention</a:t>
            </a:r>
            <a:endParaRPr lang="he-IL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81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D01CB0-18DC-4288-91BF-352471C9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302"/>
            <a:ext cx="10000343" cy="66668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7F6B8F3-29B7-4468-A1DF-2F3677588908}"/>
              </a:ext>
            </a:extLst>
          </p:cNvPr>
          <p:cNvSpPr/>
          <p:nvPr/>
        </p:nvSpPr>
        <p:spPr>
          <a:xfrm>
            <a:off x="233727" y="1058483"/>
            <a:ext cx="116883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Should we be single threaded?</a:t>
            </a:r>
            <a:endParaRPr lang="he-IL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648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F6B8F3-29B7-4468-A1DF-2F3677588908}"/>
              </a:ext>
            </a:extLst>
          </p:cNvPr>
          <p:cNvSpPr/>
          <p:nvPr/>
        </p:nvSpPr>
        <p:spPr>
          <a:xfrm>
            <a:off x="946977" y="2785685"/>
            <a:ext cx="1033981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Blocking vs Synchronous</a:t>
            </a:r>
            <a:endParaRPr lang="he-IL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037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BAB4FE-2228-45AA-8B91-0194BD3FB6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56840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7F6B8F3-29B7-4468-A1DF-2F3677588908}"/>
              </a:ext>
            </a:extLst>
          </p:cNvPr>
          <p:cNvSpPr/>
          <p:nvPr/>
        </p:nvSpPr>
        <p:spPr>
          <a:xfrm>
            <a:off x="1283721" y="637571"/>
            <a:ext cx="962455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Invoking and waiting</a:t>
            </a:r>
            <a:endParaRPr lang="he-IL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561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F6B8F3-29B7-4468-A1DF-2F3677588908}"/>
              </a:ext>
            </a:extLst>
          </p:cNvPr>
          <p:cNvSpPr/>
          <p:nvPr/>
        </p:nvSpPr>
        <p:spPr>
          <a:xfrm>
            <a:off x="861318" y="2785685"/>
            <a:ext cx="1051114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Non-Blocking operation?</a:t>
            </a:r>
            <a:endParaRPr lang="he-IL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762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F6B8F3-29B7-4468-A1DF-2F3677588908}"/>
              </a:ext>
            </a:extLst>
          </p:cNvPr>
          <p:cNvSpPr/>
          <p:nvPr/>
        </p:nvSpPr>
        <p:spPr>
          <a:xfrm>
            <a:off x="2429504" y="2785685"/>
            <a:ext cx="737477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Async operation?</a:t>
            </a:r>
            <a:endParaRPr lang="he-IL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2814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72F4FBF0-83A5-446D-9BF3-1DA474EA73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7948762"/>
              </p:ext>
            </p:extLst>
          </p:nvPr>
        </p:nvGraphicFramePr>
        <p:xfrm>
          <a:off x="823685" y="1172481"/>
          <a:ext cx="10515600" cy="4628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3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62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42988">
                <a:tc>
                  <a:txBody>
                    <a:bodyPr/>
                    <a:lstStyle/>
                    <a:p>
                      <a:pPr algn="l"/>
                      <a:endParaRPr lang="en-US" b="0" dirty="0"/>
                    </a:p>
                    <a:p>
                      <a:pPr algn="l"/>
                      <a:endParaRPr lang="en-US" b="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  <a:p>
                      <a:pPr algn="ctr"/>
                      <a:endParaRPr lang="en-US" b="0" dirty="0"/>
                    </a:p>
                    <a:p>
                      <a:pPr algn="ctr"/>
                      <a:r>
                        <a:rPr lang="en-US" sz="3200" b="0" dirty="0"/>
                        <a:t>Synchronous 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  <a:p>
                      <a:pPr algn="ctr"/>
                      <a:endParaRPr lang="en-US" b="0" dirty="0"/>
                    </a:p>
                    <a:p>
                      <a:pPr algn="ctr"/>
                      <a:r>
                        <a:rPr lang="en-US" sz="3200" b="0" dirty="0"/>
                        <a:t>Async</a:t>
                      </a:r>
                      <a:endParaRPr lang="en-US" b="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2988"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  <a:p>
                      <a:pPr algn="ctr"/>
                      <a:endParaRPr lang="en-US" b="0" dirty="0"/>
                    </a:p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0...1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Future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 Optional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>
                          <a:solidFill>
                            <a:schemeClr val="bg1"/>
                          </a:solidFill>
                        </a:rPr>
                        <a:t>CompletableFuture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42988"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  <a:p>
                      <a:pPr algn="ctr"/>
                      <a:endParaRPr lang="en-US" b="0" dirty="0"/>
                    </a:p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0…Infinity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>
                          <a:solidFill>
                            <a:schemeClr val="bg1"/>
                          </a:solidFill>
                        </a:rPr>
                        <a:t>Java</a:t>
                      </a:r>
                      <a:r>
                        <a:rPr lang="en-US" sz="3600" b="0" baseline="0" dirty="0">
                          <a:solidFill>
                            <a:schemeClr val="bg1"/>
                          </a:solidFill>
                        </a:rPr>
                        <a:t> Streams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  <a:p>
                      <a:pPr algn="ctr"/>
                      <a:endParaRPr lang="en-US" b="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0502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BF01EB-2181-47A3-8F34-28DC9EF6E7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361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DE9A78-420C-42FF-A618-3F4DA692A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480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12800" dirty="0">
                <a:solidFill>
                  <a:schemeClr val="bg2"/>
                </a:solidFill>
              </a:rPr>
              <a:t>Stav Alfi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sz="2800" dirty="0">
                <a:solidFill>
                  <a:schemeClr val="bg2"/>
                </a:solidFill>
              </a:rPr>
              <a:t>https://github.com/stavalfi/lectures</a:t>
            </a:r>
            <a:endParaRPr lang="he-IL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253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F6B8F3-29B7-4468-A1DF-2F3677588908}"/>
              </a:ext>
            </a:extLst>
          </p:cNvPr>
          <p:cNvSpPr/>
          <p:nvPr/>
        </p:nvSpPr>
        <p:spPr>
          <a:xfrm>
            <a:off x="444975" y="1653570"/>
            <a:ext cx="11111568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FAIL!</a:t>
            </a:r>
          </a:p>
          <a:p>
            <a:pPr algn="ctr"/>
            <a:r>
              <a:rPr lang="en-US" sz="8000" dirty="0">
                <a:solidFill>
                  <a:schemeClr val="bg1"/>
                </a:solidFill>
              </a:rPr>
              <a:t>Checked exceptions needs</a:t>
            </a:r>
          </a:p>
          <a:p>
            <a:pPr algn="ctr"/>
            <a:r>
              <a:rPr lang="en-US" sz="8000" dirty="0">
                <a:solidFill>
                  <a:schemeClr val="bg1"/>
                </a:solidFill>
              </a:rPr>
              <a:t> special attention</a:t>
            </a:r>
            <a:endParaRPr lang="he-IL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941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8F4C67-4A5A-461E-9DC9-44C4D1D80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035" y="2418216"/>
            <a:ext cx="8038386" cy="228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856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camo.githubusercontent.com/305799da0b6a12764b367d1bb9074851a05c1b04/687474703a2f2f696d6775722e636f6d2f4e4a4933776c6f2e6a7067">
            <a:extLst>
              <a:ext uri="{FF2B5EF4-FFF2-40B4-BE49-F238E27FC236}">
                <a16:creationId xmlns:a16="http://schemas.microsoft.com/office/drawing/2014/main" id="{FF5C3066-4F6D-44ED-AB5E-E70B62A6B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32" y="1901049"/>
            <a:ext cx="6716272" cy="305590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4534AE-9FE6-4D90-8658-902D53BA0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655" y="2192835"/>
            <a:ext cx="4172712" cy="247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87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F6B8F3-29B7-4468-A1DF-2F3677588908}"/>
              </a:ext>
            </a:extLst>
          </p:cNvPr>
          <p:cNvSpPr/>
          <p:nvPr/>
        </p:nvSpPr>
        <p:spPr>
          <a:xfrm>
            <a:off x="265301" y="2655056"/>
            <a:ext cx="1152899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Java streams are pull based</a:t>
            </a:r>
            <a:endParaRPr lang="he-IL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4772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×ª××× × ×§×©××¨×">
            <a:extLst>
              <a:ext uri="{FF2B5EF4-FFF2-40B4-BE49-F238E27FC236}">
                <a16:creationId xmlns:a16="http://schemas.microsoft.com/office/drawing/2014/main" id="{4D79009F-A97A-4ECC-94EF-CF9B431E4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172" y="0"/>
            <a:ext cx="5617028" cy="7088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5627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Native solutions – CompletableFuture error handling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595" y="1690688"/>
            <a:ext cx="4877640" cy="29767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36" y="1690688"/>
            <a:ext cx="5314950" cy="4143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8591" y="4887228"/>
            <a:ext cx="3899647" cy="169775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7960659" y="2294965"/>
            <a:ext cx="824753" cy="5289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8646037" y="3334871"/>
            <a:ext cx="139375" cy="427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7907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Native solutions – CompletableFuture 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Handles only unchecked exceptions</a:t>
            </a:r>
          </a:p>
          <a:p>
            <a:r>
              <a:rPr lang="en-US" dirty="0"/>
              <a:t>Handles only 0…1 elements in the streams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How can I handle [0…Infinite] amount of elements asynchronously?</a:t>
            </a:r>
          </a:p>
        </p:txBody>
      </p:sp>
    </p:spTree>
    <p:extLst>
      <p:ext uri="{BB962C8B-B14F-4D97-AF65-F5344CB8AC3E}">
        <p14:creationId xmlns:p14="http://schemas.microsoft.com/office/powerpoint/2010/main" val="29736811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Streams -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first, 5 min break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4" name="Picture 2" descr="https://camo.githubusercontent.com/e581baffb3db3e4f749350326af32de8d5ba4363/687474703a2f2f692e696d6775722e636f6d2f4149696d5138432e6a70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470" y="2640947"/>
            <a:ext cx="3679060" cy="340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65943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Streams - Marble diagrams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962" y="1966912"/>
            <a:ext cx="745807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03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Streams - Marble diagrams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987" y="2352675"/>
            <a:ext cx="705802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593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92D3151-E491-413F-8355-3759507BF5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0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768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Streams - Marble diagrams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2009775"/>
            <a:ext cx="739140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9256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Streams - Marble diagrams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637" y="2005012"/>
            <a:ext cx="732472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383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Streams - Marble diagrams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547812"/>
            <a:ext cx="731520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0566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Streams - Marble diagrams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637" y="1890433"/>
            <a:ext cx="732472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970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http://rxmarbles.com/#buffer</a:t>
            </a:r>
            <a:endParaRPr lang="en-US" dirty="0"/>
          </a:p>
          <a:p>
            <a:r>
              <a:rPr lang="en-US" dirty="0">
                <a:hlinkClick r:id="rId3"/>
              </a:rPr>
              <a:t>http://rxmarbles.com/#repeat</a:t>
            </a:r>
            <a:endParaRPr lang="en-US" dirty="0"/>
          </a:p>
          <a:p>
            <a:r>
              <a:rPr lang="en-US" dirty="0">
                <a:hlinkClick r:id="rId4"/>
              </a:rPr>
              <a:t>http://rxmarbles.com</a:t>
            </a:r>
            <a:r>
              <a:rPr lang="en-US">
                <a:hlinkClick r:id="rId4"/>
              </a:rPr>
              <a:t>/#distinctUntilChange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7682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programming– What is it?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0" y="296733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Reactive programming is a declarative programming paradigm concerned with data streams and the propagation of change. Reactive programs maintain a continuous interaction with their environment, but at a speed which is determined by the environment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111710"/>
            <a:ext cx="8943975" cy="1219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01787" y="3585880"/>
            <a:ext cx="1264023" cy="2510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38200" y="5280208"/>
            <a:ext cx="1824318" cy="3406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6" idx="1"/>
          </p:cNvCxnSpPr>
          <p:nvPr/>
        </p:nvCxnSpPr>
        <p:spPr>
          <a:xfrm flipH="1">
            <a:off x="1748118" y="3711387"/>
            <a:ext cx="1353669" cy="1586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8534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Streams– What is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Reactive Streams is an initiative to provide a standard for asynchronous stream processing with non-blocking back pressure.</a:t>
            </a:r>
          </a:p>
          <a:p>
            <a:endParaRPr lang="en-US" dirty="0"/>
          </a:p>
          <a:p>
            <a:r>
              <a:rPr lang="en-US" dirty="0"/>
              <a:t>In short, it is a </a:t>
            </a:r>
            <a:r>
              <a:rPr lang="en-US" u="sng" dirty="0"/>
              <a:t>standard</a:t>
            </a:r>
            <a:r>
              <a:rPr lang="en-US" dirty="0"/>
              <a:t> (Java 9) set of rules to write reactive programming code for the JVM and JavaScript.</a:t>
            </a:r>
          </a:p>
        </p:txBody>
      </p:sp>
    </p:spTree>
    <p:extLst>
      <p:ext uri="{BB962C8B-B14F-4D97-AF65-F5344CB8AC3E}">
        <p14:creationId xmlns:p14="http://schemas.microsoft.com/office/powerpoint/2010/main" val="4861342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Streams –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Publisher</a:t>
            </a:r>
            <a:r>
              <a:rPr lang="en-US" dirty="0"/>
              <a:t> - sends [0…Infinite] elements to everyone who want.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Subscriber</a:t>
            </a:r>
            <a:r>
              <a:rPr lang="en-US" dirty="0"/>
              <a:t> - Ask for [0…Infinite] elements from a publisher.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Subscription</a:t>
            </a:r>
            <a:r>
              <a:rPr lang="en-US" dirty="0"/>
              <a:t> - Used by the subscriber for requesting [</a:t>
            </a:r>
            <a:r>
              <a:rPr lang="en-US" i="1" dirty="0"/>
              <a:t>N]</a:t>
            </a:r>
            <a:r>
              <a:rPr lang="en-US" dirty="0"/>
              <a:t> elements or cancel the stream.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Processor</a:t>
            </a:r>
            <a:r>
              <a:rPr lang="en-US" dirty="0"/>
              <a:t> - Is a Subscriber and a publisher == He get and send [0…Infinite] elements.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30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Streams - Publisher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" y="2343150"/>
            <a:ext cx="1122997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337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Streams - Subscriber</a:t>
            </a:r>
            <a:r>
              <a:rPr lang="en-US" b="1" dirty="0"/>
              <a:t> 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511" y="5615546"/>
            <a:ext cx="5514975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587" y="1652587"/>
            <a:ext cx="964882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78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FE30735-9E4A-4C9B-8EEB-CB6678C641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861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3313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Streams - Subscription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312" y="2162175"/>
            <a:ext cx="719137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025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Streams - Processor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17" y="2845047"/>
            <a:ext cx="11438965" cy="126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831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Streams Specification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http://www.reactive-streams.org/</a:t>
            </a:r>
            <a:endParaRPr lang="en-US" dirty="0"/>
          </a:p>
          <a:p>
            <a:r>
              <a:rPr lang="en-US" dirty="0">
                <a:hlinkClick r:id="rId3"/>
              </a:rPr>
              <a:t>https://github.com/reactive-streams/reactive-streams-jvm/blob/v1.0.2/README.md</a:t>
            </a:r>
            <a:endParaRPr lang="en-US" dirty="0"/>
          </a:p>
          <a:p>
            <a:r>
              <a:rPr lang="en-US" dirty="0">
                <a:hlinkClick r:id="rId4"/>
              </a:rPr>
              <a:t>http://reactivex.io/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2766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1667669"/>
            <a:ext cx="7696200" cy="4667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Reactor -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0212"/>
            <a:ext cx="10515600" cy="4706751"/>
          </a:xfrm>
        </p:spPr>
        <p:txBody>
          <a:bodyPr/>
          <a:lstStyle/>
          <a:p>
            <a:r>
              <a:rPr lang="en-US" dirty="0"/>
              <a:t>But first, 5 min break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2929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Reactor -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Reactor is a fully non-blocking reactive programming foundation for the JVM, which supports backpressure.</a:t>
            </a:r>
          </a:p>
          <a:p>
            <a:r>
              <a:rPr lang="en-US" dirty="0"/>
              <a:t>It implements the Reactive Streams specification.</a:t>
            </a:r>
          </a:p>
        </p:txBody>
      </p:sp>
      <p:pic>
        <p:nvPicPr>
          <p:cNvPr id="2051" name="Picture 3" descr="×ª××× × ×§×©××¨×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204" y="3639670"/>
            <a:ext cx="3071655" cy="283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4921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Reactor - Introduction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5686747"/>
              </p:ext>
            </p:extLst>
          </p:nvPr>
        </p:nvGraphicFramePr>
        <p:xfrm>
          <a:off x="838200" y="1825624"/>
          <a:ext cx="10515600" cy="4628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3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62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42988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  <a:p>
                      <a:pPr algn="l"/>
                      <a:endParaRPr lang="en-US" dirty="0"/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Amount of elements</a:t>
                      </a:r>
                      <a:r>
                        <a:rPr lang="en-US" sz="24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/</a:t>
                      </a:r>
                      <a:r>
                        <a:rPr lang="en-US" dirty="0"/>
                        <a:t>Is Async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sz="3200" dirty="0"/>
                        <a:t>Synchronous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sz="3200" dirty="0"/>
                        <a:t>Async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298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sz="3200" dirty="0"/>
                        <a:t>0...1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Mono&lt;T&gt;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Mono&lt;T&gt;</a:t>
                      </a:r>
                      <a:endParaRPr lang="en-US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4298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sz="3200" dirty="0"/>
                        <a:t>0…Infinity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Flux&lt;T&gt;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Flux&lt;T&gt;</a:t>
                      </a:r>
                      <a:endParaRPr lang="en-US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109880" y="5477433"/>
            <a:ext cx="1344708" cy="340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84895" y="5082753"/>
            <a:ext cx="1452283" cy="654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Session 5</a:t>
            </a:r>
          </a:p>
        </p:txBody>
      </p:sp>
      <p:cxnSp>
        <p:nvCxnSpPr>
          <p:cNvPr id="10" name="Straight Arrow Connector 9"/>
          <p:cNvCxnSpPr>
            <a:stCxn id="9" idx="1"/>
          </p:cNvCxnSpPr>
          <p:nvPr/>
        </p:nvCxnSpPr>
        <p:spPr>
          <a:xfrm flipH="1">
            <a:off x="6454589" y="5409965"/>
            <a:ext cx="430306" cy="2826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88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Reactor - Code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3595687"/>
            <a:ext cx="11668125" cy="1857375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677025" y="142875"/>
            <a:ext cx="5381625" cy="2838450"/>
          </a:xfrm>
          <a:noFill/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Publisher</a:t>
            </a:r>
            <a:r>
              <a:rPr lang="en-US" dirty="0"/>
              <a:t> - sends elements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Subscriber</a:t>
            </a:r>
            <a:r>
              <a:rPr lang="en-US" dirty="0"/>
              <a:t> - Ask for elements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Subscription</a:t>
            </a:r>
            <a:r>
              <a:rPr lang="en-US" dirty="0"/>
              <a:t> - Used by the subscriber for requesting [</a:t>
            </a:r>
            <a:r>
              <a:rPr lang="en-US" i="1" dirty="0"/>
              <a:t>N]</a:t>
            </a:r>
            <a:r>
              <a:rPr lang="en-US" dirty="0"/>
              <a:t> elements or cancel the stream.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Processor</a:t>
            </a:r>
            <a:r>
              <a:rPr lang="en-US" dirty="0"/>
              <a:t> – Subscriber + Publisher</a:t>
            </a:r>
          </a:p>
        </p:txBody>
      </p:sp>
    </p:spTree>
    <p:extLst>
      <p:ext uri="{BB962C8B-B14F-4D97-AF65-F5344CB8AC3E}">
        <p14:creationId xmlns:p14="http://schemas.microsoft.com/office/powerpoint/2010/main" val="13195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677025" y="142875"/>
            <a:ext cx="5381625" cy="2838450"/>
          </a:xfrm>
          <a:noFill/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Publisher</a:t>
            </a:r>
            <a:r>
              <a:rPr lang="en-US" dirty="0"/>
              <a:t> - sends elements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Subscriber</a:t>
            </a:r>
            <a:r>
              <a:rPr lang="en-US" dirty="0"/>
              <a:t> - Ask for elements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Subscription</a:t>
            </a:r>
            <a:r>
              <a:rPr lang="en-US" dirty="0"/>
              <a:t> - Used by the subscriber for requesting [</a:t>
            </a:r>
            <a:r>
              <a:rPr lang="en-US" i="1" dirty="0"/>
              <a:t>N]</a:t>
            </a:r>
            <a:r>
              <a:rPr lang="en-US" dirty="0"/>
              <a:t> elements or cancel the stream.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Processor</a:t>
            </a:r>
            <a:r>
              <a:rPr lang="en-US" dirty="0"/>
              <a:t> – Subscriber + Publisher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3419475"/>
            <a:ext cx="11544300" cy="25908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Project Reactor - Code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1412876"/>
            <a:ext cx="5448300" cy="5191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Streams are by default </a:t>
            </a:r>
            <a:r>
              <a:rPr lang="en-US" i="1" dirty="0">
                <a:solidFill>
                  <a:schemeClr val="accent1"/>
                </a:solidFill>
              </a:rPr>
              <a:t>cold</a:t>
            </a:r>
            <a:r>
              <a:rPr lang="en-US" i="1" dirty="0"/>
              <a:t> &amp; blocking</a:t>
            </a:r>
          </a:p>
        </p:txBody>
      </p:sp>
    </p:spTree>
    <p:extLst>
      <p:ext uri="{BB962C8B-B14F-4D97-AF65-F5344CB8AC3E}">
        <p14:creationId xmlns:p14="http://schemas.microsoft.com/office/powerpoint/2010/main" val="13740915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Reactor - Code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1412876"/>
            <a:ext cx="5448300" cy="5191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Streams are by default </a:t>
            </a:r>
            <a:r>
              <a:rPr lang="en-US" i="1" dirty="0">
                <a:solidFill>
                  <a:schemeClr val="accent1"/>
                </a:solidFill>
              </a:rPr>
              <a:t>cold</a:t>
            </a:r>
            <a:r>
              <a:rPr lang="en-US" i="1" dirty="0"/>
              <a:t> &amp; blocking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2357437"/>
            <a:ext cx="11239500" cy="4352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825" y="3501232"/>
            <a:ext cx="551497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08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365125"/>
            <a:ext cx="10515600" cy="1325563"/>
          </a:xfrm>
        </p:spPr>
        <p:txBody>
          <a:bodyPr/>
          <a:lstStyle/>
          <a:p>
            <a:r>
              <a:rPr lang="en-US" dirty="0"/>
              <a:t>Project Reactor - Code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14325" y="1431132"/>
            <a:ext cx="5448300" cy="5191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Streams are by default </a:t>
            </a:r>
            <a:r>
              <a:rPr lang="en-US" i="1" dirty="0">
                <a:solidFill>
                  <a:schemeClr val="accent1"/>
                </a:solidFill>
              </a:rPr>
              <a:t>cold</a:t>
            </a:r>
            <a:r>
              <a:rPr lang="en-US" i="1" dirty="0"/>
              <a:t> &amp; blocking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" y="2147095"/>
            <a:ext cx="5514975" cy="609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313" y="334169"/>
            <a:ext cx="5781675" cy="6334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25" y="5782073"/>
            <a:ext cx="5648722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25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E207CB-1BE8-468C-A6F5-594F5592C546}"/>
              </a:ext>
            </a:extLst>
          </p:cNvPr>
          <p:cNvSpPr txBox="1"/>
          <p:nvPr/>
        </p:nvSpPr>
        <p:spPr>
          <a:xfrm>
            <a:off x="4085785" y="971550"/>
            <a:ext cx="4524815" cy="4944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 dirty="0">
                <a:solidFill>
                  <a:schemeClr val="bg1"/>
                </a:solidFill>
              </a:rPr>
              <a:t>Function&lt;T,U&gt;</a:t>
            </a:r>
          </a:p>
          <a:p>
            <a:pPr>
              <a:lnSpc>
                <a:spcPct val="150000"/>
              </a:lnSpc>
            </a:pPr>
            <a:r>
              <a:rPr lang="en-US" sz="5400" dirty="0">
                <a:solidFill>
                  <a:schemeClr val="bg1"/>
                </a:solidFill>
              </a:rPr>
              <a:t>Supplier&lt;T&gt;</a:t>
            </a:r>
          </a:p>
          <a:p>
            <a:pPr>
              <a:lnSpc>
                <a:spcPct val="150000"/>
              </a:lnSpc>
            </a:pPr>
            <a:r>
              <a:rPr lang="en-US" sz="5400" dirty="0">
                <a:solidFill>
                  <a:schemeClr val="bg1"/>
                </a:solidFill>
              </a:rPr>
              <a:t>Predicate&lt;T&gt;</a:t>
            </a:r>
          </a:p>
          <a:p>
            <a:pPr>
              <a:lnSpc>
                <a:spcPct val="150000"/>
              </a:lnSpc>
            </a:pPr>
            <a:r>
              <a:rPr lang="en-US" sz="5400" dirty="0">
                <a:solidFill>
                  <a:schemeClr val="bg1"/>
                </a:solidFill>
              </a:rPr>
              <a:t>Consumer&lt;T&gt;</a:t>
            </a:r>
            <a:endParaRPr lang="he-IL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2841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365125"/>
            <a:ext cx="10515600" cy="1325563"/>
          </a:xfrm>
        </p:spPr>
        <p:txBody>
          <a:bodyPr/>
          <a:lstStyle/>
          <a:p>
            <a:r>
              <a:rPr lang="en-US" dirty="0"/>
              <a:t>Project Reactor - Code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14325" y="1431132"/>
            <a:ext cx="5448300" cy="5191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Streams are by default </a:t>
            </a:r>
            <a:r>
              <a:rPr lang="en-US" i="1" dirty="0">
                <a:solidFill>
                  <a:schemeClr val="accent1"/>
                </a:solidFill>
              </a:rPr>
              <a:t>cold</a:t>
            </a:r>
            <a:r>
              <a:rPr lang="en-US" i="1" dirty="0"/>
              <a:t> &amp; blocking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" y="2147095"/>
            <a:ext cx="5514975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043" y="228600"/>
            <a:ext cx="4969562" cy="6457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737" y="5248275"/>
            <a:ext cx="6488305" cy="129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8173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365125"/>
            <a:ext cx="10515600" cy="1325563"/>
          </a:xfrm>
        </p:spPr>
        <p:txBody>
          <a:bodyPr/>
          <a:lstStyle/>
          <a:p>
            <a:r>
              <a:rPr lang="en-US" dirty="0"/>
              <a:t>Project Reactor - Code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14325" y="1431132"/>
            <a:ext cx="5448300" cy="5191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Streams are by default </a:t>
            </a:r>
            <a:r>
              <a:rPr lang="en-US" i="1" dirty="0">
                <a:solidFill>
                  <a:schemeClr val="accent1"/>
                </a:solidFill>
              </a:rPr>
              <a:t>cold</a:t>
            </a:r>
            <a:r>
              <a:rPr lang="en-US" i="1" dirty="0"/>
              <a:t> &amp; blocking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" y="2147095"/>
            <a:ext cx="5514975" cy="609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847" y="586907"/>
            <a:ext cx="6311153" cy="5953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5140" y="2555501"/>
            <a:ext cx="1724025" cy="1333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8459" y="2555501"/>
            <a:ext cx="1724025" cy="13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8819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×ª××× × ×§×©××¨×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7572" y="632594"/>
            <a:ext cx="856228" cy="79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Reactor – What have we seen</a:t>
            </a:r>
          </a:p>
        </p:txBody>
      </p:sp>
      <p:sp>
        <p:nvSpPr>
          <p:cNvPr id="4" name="Oval 3"/>
          <p:cNvSpPr/>
          <p:nvPr/>
        </p:nvSpPr>
        <p:spPr>
          <a:xfrm>
            <a:off x="2931459" y="1308757"/>
            <a:ext cx="5665694" cy="551339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048001" y="3911442"/>
            <a:ext cx="1098320" cy="131080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146320" y="1559859"/>
            <a:ext cx="4190907" cy="493955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519602" y="3425420"/>
            <a:ext cx="1765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Async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05375" y="4025964"/>
            <a:ext cx="68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Sync</a:t>
            </a:r>
          </a:p>
        </p:txBody>
      </p:sp>
      <p:sp>
        <p:nvSpPr>
          <p:cNvPr id="13" name="Right Arrow 12"/>
          <p:cNvSpPr/>
          <p:nvPr/>
        </p:nvSpPr>
        <p:spPr>
          <a:xfrm rot="19766488">
            <a:off x="677374" y="5332927"/>
            <a:ext cx="2887372" cy="2818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278986" y="4374344"/>
            <a:ext cx="785087" cy="680161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186200" y="4431043"/>
            <a:ext cx="970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Cold Streams</a:t>
            </a:r>
          </a:p>
        </p:txBody>
      </p:sp>
    </p:spTree>
    <p:extLst>
      <p:ext uri="{BB962C8B-B14F-4D97-AF65-F5344CB8AC3E}">
        <p14:creationId xmlns:p14="http://schemas.microsoft.com/office/powerpoint/2010/main" val="40035139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Reactive Web -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0212"/>
            <a:ext cx="10515600" cy="4706751"/>
          </a:xfrm>
        </p:spPr>
        <p:txBody>
          <a:bodyPr/>
          <a:lstStyle/>
          <a:p>
            <a:r>
              <a:rPr lang="en-US" dirty="0"/>
              <a:t>But first, 5 min break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endParaRPr lang="en-US" dirty="0"/>
          </a:p>
        </p:txBody>
      </p:sp>
      <p:pic>
        <p:nvPicPr>
          <p:cNvPr id="5122" name="Picture 2" descr="webflux over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912" y="2283053"/>
            <a:ext cx="8004175" cy="408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×ª××× × ×§×©××¨×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7572" y="632594"/>
            <a:ext cx="856228" cy="79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164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Reactive Web -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greater the latency per call, or the interdependency among calls, the more dramatic the benefits.</a:t>
            </a:r>
          </a:p>
        </p:txBody>
      </p:sp>
      <p:pic>
        <p:nvPicPr>
          <p:cNvPr id="4" name="Picture 3" descr="×ª××× × ×§×©××¨×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7572" y="632594"/>
            <a:ext cx="856228" cy="79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512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E207CB-1BE8-468C-A6F5-594F5592C546}"/>
              </a:ext>
            </a:extLst>
          </p:cNvPr>
          <p:cNvSpPr txBox="1"/>
          <p:nvPr/>
        </p:nvSpPr>
        <p:spPr>
          <a:xfrm>
            <a:off x="4085785" y="971550"/>
            <a:ext cx="4524815" cy="4944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 dirty="0">
                <a:solidFill>
                  <a:schemeClr val="bg1"/>
                </a:solidFill>
              </a:rPr>
              <a:t>Function&lt;T,U&gt;</a:t>
            </a:r>
          </a:p>
          <a:p>
            <a:pPr>
              <a:lnSpc>
                <a:spcPct val="150000"/>
              </a:lnSpc>
            </a:pP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Supplier&lt;T&gt;</a:t>
            </a:r>
          </a:p>
          <a:p>
            <a:pPr>
              <a:lnSpc>
                <a:spcPct val="150000"/>
              </a:lnSpc>
            </a:pP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Predicate&lt;T&gt;</a:t>
            </a:r>
          </a:p>
          <a:p>
            <a:pPr>
              <a:lnSpc>
                <a:spcPct val="150000"/>
              </a:lnSpc>
            </a:pP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Consumer&lt;T&gt;</a:t>
            </a:r>
            <a:endParaRPr lang="he-IL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517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E207CB-1BE8-468C-A6F5-594F5592C546}"/>
              </a:ext>
            </a:extLst>
          </p:cNvPr>
          <p:cNvSpPr txBox="1"/>
          <p:nvPr/>
        </p:nvSpPr>
        <p:spPr>
          <a:xfrm>
            <a:off x="4085785" y="971550"/>
            <a:ext cx="4524815" cy="4944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Function&lt;T,U&gt;</a:t>
            </a:r>
          </a:p>
          <a:p>
            <a:pPr>
              <a:lnSpc>
                <a:spcPct val="150000"/>
              </a:lnSpc>
            </a:pPr>
            <a:r>
              <a:rPr lang="en-US" sz="5400" dirty="0">
                <a:solidFill>
                  <a:schemeClr val="bg1"/>
                </a:solidFill>
              </a:rPr>
              <a:t>Supplier&lt;T&gt;</a:t>
            </a:r>
          </a:p>
          <a:p>
            <a:pPr>
              <a:lnSpc>
                <a:spcPct val="150000"/>
              </a:lnSpc>
            </a:pP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Predicate&lt;T&gt;</a:t>
            </a:r>
          </a:p>
          <a:p>
            <a:pPr>
              <a:lnSpc>
                <a:spcPct val="150000"/>
              </a:lnSpc>
            </a:pP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Consumer&lt;T&gt;</a:t>
            </a:r>
            <a:endParaRPr lang="he-IL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027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E207CB-1BE8-468C-A6F5-594F5592C546}"/>
              </a:ext>
            </a:extLst>
          </p:cNvPr>
          <p:cNvSpPr txBox="1"/>
          <p:nvPr/>
        </p:nvSpPr>
        <p:spPr>
          <a:xfrm>
            <a:off x="4085785" y="971550"/>
            <a:ext cx="4524815" cy="507831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Function&lt;T,U&gt;</a:t>
            </a:r>
          </a:p>
          <a:p>
            <a:pPr>
              <a:lnSpc>
                <a:spcPct val="150000"/>
              </a:lnSpc>
            </a:pPr>
            <a:r>
              <a:rPr lang="en-US" sz="5400" dirty="0">
                <a:solidFill>
                  <a:schemeClr val="bg2">
                    <a:lumMod val="25000"/>
                  </a:schemeClr>
                </a:solidFill>
              </a:rPr>
              <a:t>Supplier&lt;T&gt;</a:t>
            </a:r>
          </a:p>
          <a:p>
            <a:pPr>
              <a:lnSpc>
                <a:spcPct val="150000"/>
              </a:lnSpc>
            </a:pPr>
            <a:r>
              <a:rPr lang="en-US" sz="5400" dirty="0">
                <a:solidFill>
                  <a:schemeClr val="bg1"/>
                </a:solidFill>
              </a:rPr>
              <a:t>Predicate&lt;T&gt;</a:t>
            </a:r>
          </a:p>
          <a:p>
            <a:pPr>
              <a:lnSpc>
                <a:spcPct val="150000"/>
              </a:lnSpc>
            </a:pP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Consumer&lt;T&gt;</a:t>
            </a:r>
            <a:endParaRPr lang="he-IL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64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5962</TotalTime>
  <Words>1167</Words>
  <Application>Microsoft Office PowerPoint</Application>
  <PresentationFormat>Widescreen</PresentationFormat>
  <Paragraphs>266</Paragraphs>
  <Slides>64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Arial</vt:lpstr>
      <vt:lpstr>Calibri</vt:lpstr>
      <vt:lpstr>Calibri Light</vt:lpstr>
      <vt:lpstr>Times New Roman</vt:lpstr>
      <vt:lpstr>Wingdings</vt:lpstr>
      <vt:lpstr>Office Theme</vt:lpstr>
      <vt:lpstr>side effects takes away the ability to completely control the outcome of the execution</vt:lpstr>
      <vt:lpstr>Reactive Streams Specification</vt:lpstr>
      <vt:lpstr>Stav Alfi https://github.com/stavalfi/lectures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Native solutions – CompletableFuture error handling</vt:lpstr>
      <vt:lpstr>Native solutions – CompletableFuture conclusion</vt:lpstr>
      <vt:lpstr>Reactive Streams - Introduction</vt:lpstr>
      <vt:lpstr>Reactive Streams - Marble diagrams</vt:lpstr>
      <vt:lpstr>Reactive Streams - Marble diagrams</vt:lpstr>
      <vt:lpstr>Reactive Streams - Marble diagrams</vt:lpstr>
      <vt:lpstr>Reactive Streams - Marble diagrams</vt:lpstr>
      <vt:lpstr>Reactive Streams - Marble diagrams</vt:lpstr>
      <vt:lpstr>Reactive Streams - Marble diagrams</vt:lpstr>
      <vt:lpstr>PowerPoint Presentation</vt:lpstr>
      <vt:lpstr>Reactive programming– What is it?</vt:lpstr>
      <vt:lpstr>Reactive Streams– What is it?</vt:lpstr>
      <vt:lpstr>Reactive Streams – API</vt:lpstr>
      <vt:lpstr>Reactive Streams - Publisher</vt:lpstr>
      <vt:lpstr>Reactive Streams - Subscriber </vt:lpstr>
      <vt:lpstr>Reactive Streams - Subscription</vt:lpstr>
      <vt:lpstr>Reactive Streams - Processor</vt:lpstr>
      <vt:lpstr>Reactive Streams Specification</vt:lpstr>
      <vt:lpstr>Project Reactor - Introduction</vt:lpstr>
      <vt:lpstr>Project Reactor - Introduction</vt:lpstr>
      <vt:lpstr>Project Reactor - Introduction</vt:lpstr>
      <vt:lpstr>Project Reactor - Code</vt:lpstr>
      <vt:lpstr>Project Reactor - Code</vt:lpstr>
      <vt:lpstr>Project Reactor - Code</vt:lpstr>
      <vt:lpstr>Project Reactor - Code</vt:lpstr>
      <vt:lpstr>Project Reactor - Code</vt:lpstr>
      <vt:lpstr>Project Reactor - Code</vt:lpstr>
      <vt:lpstr>Project Reactor – What have we seen</vt:lpstr>
      <vt:lpstr>Spring Reactive Web - Introduction</vt:lpstr>
      <vt:lpstr>Spring Reactive Web - Introduction</vt:lpstr>
    </vt:vector>
  </TitlesOfParts>
  <Company>NICE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Functional programming in Java 8 – Part 3</dc:title>
  <dc:creator>Stav Alfi</dc:creator>
  <cp:lastModifiedBy>Stav Alfi</cp:lastModifiedBy>
  <cp:revision>327</cp:revision>
  <dcterms:created xsi:type="dcterms:W3CDTF">2018-01-25T11:02:57Z</dcterms:created>
  <dcterms:modified xsi:type="dcterms:W3CDTF">2018-06-22T20:12:10Z</dcterms:modified>
</cp:coreProperties>
</file>